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61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8" r:id="rId14"/>
    <p:sldId id="273" r:id="rId15"/>
    <p:sldId id="274" r:id="rId16"/>
    <p:sldId id="275" r:id="rId17"/>
    <p:sldId id="276" r:id="rId18"/>
    <p:sldId id="277" r:id="rId19"/>
    <p:sldId id="279" r:id="rId20"/>
    <p:sldId id="280" r:id="rId21"/>
    <p:sldId id="281" r:id="rId22"/>
    <p:sldId id="282" r:id="rId23"/>
    <p:sldId id="283" r:id="rId24"/>
    <p:sldId id="284" r:id="rId25"/>
    <p:sldId id="285" r:id="rId26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9" autoAdjust="0"/>
    <p:restoredTop sz="90853" autoAdjust="0"/>
  </p:normalViewPr>
  <p:slideViewPr>
    <p:cSldViewPr snapToGrid="0">
      <p:cViewPr varScale="1">
        <p:scale>
          <a:sx n="100" d="100"/>
          <a:sy n="100" d="100"/>
        </p:scale>
        <p:origin x="64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395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27FDF-D9AC-4497-8AF1-9347ACD4697E}" type="datetimeFigureOut">
              <a:rPr lang="hr-HR" smtClean="0"/>
              <a:t>12.3.2025.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064B2-EFF6-4760-BE09-0DEDA56827B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18592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https://github.com/rwaldron/idiomatic.js – </a:t>
            </a:r>
            <a:r>
              <a:rPr lang="en-US" b="1" dirty="0" err="1"/>
              <a:t>kako</a:t>
            </a:r>
            <a:r>
              <a:rPr lang="en-US" b="1" dirty="0"/>
              <a:t> </a:t>
            </a:r>
            <a:r>
              <a:rPr lang="en-US" b="1" dirty="0" err="1"/>
              <a:t>pisati</a:t>
            </a:r>
            <a:r>
              <a:rPr lang="en-US" b="1" dirty="0"/>
              <a:t> </a:t>
            </a:r>
            <a:r>
              <a:rPr lang="en-US" b="1" dirty="0" err="1"/>
              <a:t>dobar</a:t>
            </a:r>
            <a:r>
              <a:rPr lang="en-US" b="1" dirty="0"/>
              <a:t> </a:t>
            </a:r>
            <a:r>
              <a:rPr lang="en-US" b="1" dirty="0" err="1"/>
              <a:t>javascript</a:t>
            </a:r>
            <a:r>
              <a:rPr lang="en-US" b="1" dirty="0"/>
              <a:t> </a:t>
            </a:r>
            <a:r>
              <a:rPr lang="en-US" b="1" dirty="0" err="1"/>
              <a:t>kod</a:t>
            </a:r>
            <a:r>
              <a:rPr lang="en-US" b="1" dirty="0"/>
              <a:t>.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hr-HR" b="1" dirty="0"/>
              <a:t>📌 Kratka Povijest Web Preglednika</a:t>
            </a:r>
          </a:p>
          <a:p>
            <a:r>
              <a:rPr lang="hr-HR" dirty="0"/>
              <a:t>🔹 </a:t>
            </a:r>
            <a:r>
              <a:rPr lang="hr-HR" b="1" dirty="0"/>
              <a:t>Netscape Navigator</a:t>
            </a:r>
            <a:r>
              <a:rPr lang="hr-HR" dirty="0"/>
              <a:t> – Dominirao web preglednicima 90-ih godina.</a:t>
            </a:r>
            <a:br>
              <a:rPr lang="hr-HR" dirty="0"/>
            </a:br>
            <a:r>
              <a:rPr lang="hr-HR" dirty="0"/>
              <a:t>🔹 </a:t>
            </a:r>
            <a:r>
              <a:rPr lang="hr-HR" b="1" dirty="0"/>
              <a:t>Internet Explorer</a:t>
            </a:r>
            <a:r>
              <a:rPr lang="hr-HR" dirty="0"/>
              <a:t> – Glavni konkurent, izazvao „rat preglednika“.</a:t>
            </a:r>
            <a:br>
              <a:rPr lang="hr-HR" dirty="0"/>
            </a:br>
            <a:r>
              <a:rPr lang="hr-HR" dirty="0"/>
              <a:t>🔹 </a:t>
            </a:r>
            <a:r>
              <a:rPr lang="hr-HR" b="1" dirty="0"/>
              <a:t>Mosaic</a:t>
            </a:r>
            <a:r>
              <a:rPr lang="hr-HR" dirty="0"/>
              <a:t> – Prethodnik Netscapea, jedan od prvih preglednika.</a:t>
            </a:r>
            <a:br>
              <a:rPr lang="hr-HR" dirty="0"/>
            </a:br>
            <a:r>
              <a:rPr lang="hr-HR" dirty="0"/>
              <a:t>🔹 </a:t>
            </a:r>
            <a:r>
              <a:rPr lang="hr-HR" b="1" dirty="0"/>
              <a:t>Firefox</a:t>
            </a:r>
            <a:r>
              <a:rPr lang="hr-HR" dirty="0"/>
              <a:t> – Nastao iz ostataka Netscapea, donio inovacije.</a:t>
            </a:r>
          </a:p>
          <a:p>
            <a:r>
              <a:rPr lang="hr-HR" dirty="0"/>
              <a:t>Marc Andreessen, jedan od ključnih ljudi iza Netscapea, imao je viziju dinamičnog weba, a kako bi to omogućio, bilo je potrebno razviti novi skriptni jezik koji bi radio u pregledniku.</a:t>
            </a:r>
          </a:p>
          <a:p>
            <a:r>
              <a:rPr lang="hr-HR" b="1" dirty="0"/>
              <a:t>📌 Nastanak JavaScripta</a:t>
            </a:r>
          </a:p>
          <a:p>
            <a:r>
              <a:rPr lang="hr-HR" dirty="0"/>
              <a:t>🔹 </a:t>
            </a:r>
            <a:r>
              <a:rPr lang="hr-HR" b="1" dirty="0"/>
              <a:t>1995. godine</a:t>
            </a:r>
            <a:r>
              <a:rPr lang="hr-HR" dirty="0"/>
              <a:t> – Web stranice su bile statične, a sav posao obrade podataka odvijao se na serveru.</a:t>
            </a:r>
            <a:br>
              <a:rPr lang="hr-HR" dirty="0"/>
            </a:br>
            <a:r>
              <a:rPr lang="hr-HR" dirty="0"/>
              <a:t>🔹 </a:t>
            </a:r>
            <a:r>
              <a:rPr lang="hr-HR" b="1" dirty="0"/>
              <a:t>Netscapeov tim</a:t>
            </a:r>
            <a:r>
              <a:rPr lang="hr-HR" dirty="0"/>
              <a:t> – Želio je dinamičan web s animacijama i interakcijom u pregledniku.</a:t>
            </a:r>
            <a:br>
              <a:rPr lang="hr-HR" dirty="0"/>
            </a:br>
            <a:r>
              <a:rPr lang="hr-HR" dirty="0"/>
              <a:t>🔹 </a:t>
            </a:r>
            <a:r>
              <a:rPr lang="hr-HR" b="1" dirty="0"/>
              <a:t>Brendan Eich</a:t>
            </a:r>
            <a:r>
              <a:rPr lang="hr-HR" dirty="0"/>
              <a:t> – Unajmljen da razvije skriptni jezik, kreirao </a:t>
            </a:r>
            <a:r>
              <a:rPr lang="hr-HR" b="1" dirty="0"/>
              <a:t>JavaScript za samo 10 dana</a:t>
            </a:r>
            <a:r>
              <a:rPr lang="hr-HR" dirty="0"/>
              <a:t>!</a:t>
            </a:r>
            <a:br>
              <a:rPr lang="hr-HR" dirty="0"/>
            </a:br>
            <a:r>
              <a:rPr lang="hr-HR" dirty="0"/>
              <a:t>🔹 </a:t>
            </a:r>
            <a:r>
              <a:rPr lang="hr-HR" b="1" dirty="0"/>
              <a:t>Prvotni naziv</a:t>
            </a:r>
            <a:r>
              <a:rPr lang="hr-HR" dirty="0"/>
              <a:t> – JavaScript se u početku zvao </a:t>
            </a:r>
            <a:r>
              <a:rPr lang="hr-HR" b="1" dirty="0"/>
              <a:t>LiveScript</a:t>
            </a:r>
            <a:r>
              <a:rPr lang="hr-HR" dirty="0"/>
              <a:t>, ali zbog popularnosti Jave, ime je promijenjeno.</a:t>
            </a:r>
          </a:p>
          <a:p>
            <a:r>
              <a:rPr lang="hr-HR" b="1" dirty="0"/>
              <a:t>📌 Što Se Događa Ako Isključimo JavaScript?</a:t>
            </a:r>
          </a:p>
          <a:p>
            <a:r>
              <a:rPr lang="hr-HR" dirty="0"/>
              <a:t>🔹 </a:t>
            </a:r>
            <a:r>
              <a:rPr lang="hr-HR" b="1" dirty="0"/>
              <a:t>Twitter bez JavaScripta</a:t>
            </a:r>
            <a:r>
              <a:rPr lang="hr-HR" dirty="0"/>
              <a:t> – Ne može prikazati brojač znakova kod tvitanja.</a:t>
            </a:r>
            <a:br>
              <a:rPr lang="hr-HR" dirty="0"/>
            </a:br>
            <a:r>
              <a:rPr lang="hr-HR" dirty="0"/>
              <a:t>🔹 </a:t>
            </a:r>
            <a:r>
              <a:rPr lang="hr-HR" b="1" dirty="0"/>
              <a:t>YouTube i Netflix</a:t>
            </a:r>
            <a:r>
              <a:rPr lang="hr-HR" dirty="0"/>
              <a:t> – Ne rade uopće bez JavaScripta.</a:t>
            </a:r>
            <a:br>
              <a:rPr lang="hr-HR" dirty="0"/>
            </a:br>
            <a:r>
              <a:rPr lang="hr-HR" dirty="0"/>
              <a:t>🔹 </a:t>
            </a:r>
            <a:r>
              <a:rPr lang="hr-HR" b="1" dirty="0"/>
              <a:t>New York Times bez JavaScripta</a:t>
            </a:r>
            <a:r>
              <a:rPr lang="hr-HR" dirty="0"/>
              <a:t> – Sajt se učitava bez oglasa jer su oni često temeljeni na JavaScriptu.</a:t>
            </a:r>
          </a:p>
          <a:p>
            <a:r>
              <a:rPr lang="hr-HR" dirty="0"/>
              <a:t>Ovo pokazuje koliko smo danas ovisni o JavaScriptu – bez njega, internet ne bi bio isti!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21400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ka 13">
            <a:extLst>
              <a:ext uri="{FF2B5EF4-FFF2-40B4-BE49-F238E27FC236}">
                <a16:creationId xmlns:a16="http://schemas.microsoft.com/office/drawing/2014/main" id="{8FBD081C-E6C2-807B-F622-45A52F57D6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2468084"/>
            <a:ext cx="9144000" cy="2387600"/>
          </a:xfrm>
        </p:spPr>
        <p:txBody>
          <a:bodyPr anchor="b"/>
          <a:lstStyle>
            <a:lvl1pPr algn="r">
              <a:defRPr sz="6000">
                <a:latin typeface="Montserrat" panose="00000500000000000000" pitchFamily="2" charset="-18"/>
              </a:defRPr>
            </a:lvl1pPr>
          </a:lstStyle>
          <a:p>
            <a:r>
              <a:rPr lang="hr-HR" dirty="0"/>
              <a:t>DOCUMENT TITLE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7A61E420-EBAD-A9E6-F448-076E17D0F2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55653" y="4947759"/>
            <a:ext cx="9144000" cy="1655762"/>
          </a:xfrm>
        </p:spPr>
        <p:txBody>
          <a:bodyPr/>
          <a:lstStyle>
            <a:lvl1pPr marL="0" indent="0" algn="r">
              <a:buNone/>
              <a:defRPr sz="2400">
                <a:latin typeface="Montserrat" panose="00000500000000000000" pitchFamily="2" charset="-1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163797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HOMEWORK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2029408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428"/>
            <a:ext cx="12191996" cy="685714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ASSESSMENTS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4142097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428"/>
            <a:ext cx="12191996" cy="685714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ADDITIONAL READING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24143242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428"/>
            <a:ext cx="12191994" cy="685714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RESOURCES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6800898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Završ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1E9C26A1-6687-A87D-1AE0-CDCFC63DA5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827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1E9C26A1-6687-A87D-1AE0-CDCFC63DA5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3382477"/>
            <a:ext cx="9144000" cy="2387600"/>
          </a:xfrm>
        </p:spPr>
        <p:txBody>
          <a:bodyPr anchor="b"/>
          <a:lstStyle>
            <a:lvl1pPr algn="r">
              <a:defRPr sz="4800">
                <a:latin typeface="Bahnschrift" panose="020B0502040204020203" pitchFamily="34" charset="0"/>
              </a:defRPr>
            </a:lvl1pPr>
          </a:lstStyle>
          <a:p>
            <a:r>
              <a:rPr lang="hr-HR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626622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 descr="Slika na kojoj se prikazuje crta, snimka zaslona, šarenilo, dizajn&#10;&#10;Opis je automatski generiran">
            <a:extLst>
              <a:ext uri="{FF2B5EF4-FFF2-40B4-BE49-F238E27FC236}">
                <a16:creationId xmlns:a16="http://schemas.microsoft.com/office/drawing/2014/main" id="{7D3E6235-77BD-81C2-1C4B-460BFF2AC5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601275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 descr="Slika na kojoj se prikazuje crta, snimka zaslona, šarenilo, dizajn">
            <a:extLst>
              <a:ext uri="{FF2B5EF4-FFF2-40B4-BE49-F238E27FC236}">
                <a16:creationId xmlns:a16="http://schemas.microsoft.com/office/drawing/2014/main" id="{813DD7BB-6C45-D079-40C8-D9AAFA3351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E69C0126-D498-D7EF-F08C-471CA839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0915537-B2D1-B872-5BC6-E6A6498B8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</a:lstStyle>
          <a:p>
            <a:pPr lvl="0"/>
            <a:r>
              <a:rPr lang="hr-HR" dirty="0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E429AF7-3B52-7B21-C5E7-7BA86CDA8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30842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>
            <a:extLst>
              <a:ext uri="{FF2B5EF4-FFF2-40B4-BE49-F238E27FC236}">
                <a16:creationId xmlns:a16="http://schemas.microsoft.com/office/drawing/2014/main" id="{4911BAC4-6BC8-78C9-C3A0-3B8193B50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3382477"/>
            <a:ext cx="9144000" cy="2387600"/>
          </a:xfrm>
        </p:spPr>
        <p:txBody>
          <a:bodyPr anchor="b"/>
          <a:lstStyle>
            <a:lvl1pPr algn="r">
              <a:defRPr sz="4800">
                <a:latin typeface="Bahnschrift" panose="020B0502040204020203" pitchFamily="34" charset="0"/>
              </a:defRPr>
            </a:lvl1pPr>
          </a:lstStyle>
          <a:p>
            <a:r>
              <a:rPr lang="hr-HR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94142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 descr="Slika na kojoj se prikazuje crta, snimka zaslona, dizajn&#10;&#10;Opis je automatski generiran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558903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 descr="Slika na kojoj se prikazuje crta, snimka zaslona, dizajn&#10;&#10;Opis je automatski generiran">
            <a:extLst>
              <a:ext uri="{FF2B5EF4-FFF2-40B4-BE49-F238E27FC236}">
                <a16:creationId xmlns:a16="http://schemas.microsoft.com/office/drawing/2014/main" id="{5FF10651-A88B-132B-AE77-005E725B1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E69C0126-D498-D7EF-F08C-471CA839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0915537-B2D1-B872-5BC6-E6A6498B8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</a:lstStyle>
          <a:p>
            <a:pPr lvl="0"/>
            <a:r>
              <a:rPr lang="hr-HR" dirty="0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E429AF7-3B52-7B21-C5E7-7BA86CDA8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5683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DISCUSSION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4014154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EXERCISE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575389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>
            <a:extLst>
              <a:ext uri="{FF2B5EF4-FFF2-40B4-BE49-F238E27FC236}">
                <a16:creationId xmlns:a16="http://schemas.microsoft.com/office/drawing/2014/main" id="{1B650DF9-2458-1434-6EFF-3D965EDC4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76C6E5EE-2B8F-9019-690C-3AF0A69B8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470CF1CA-F427-A5AF-96AA-671002CD74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3B997-549E-41F4-A1E4-B0CF42B49EF1}" type="datetimeFigureOut">
              <a:rPr lang="hr-HR" smtClean="0"/>
              <a:t>12.3.2025.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8D829544-1FE5-4ED0-6A51-373B245680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33A67201-5F88-A086-59F5-4A06FA6BE0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DD723-16A0-42C8-A963-6C8D73A0AD4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9751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0" r:id="rId3"/>
    <p:sldLayoutId id="2147483659" r:id="rId4"/>
    <p:sldLayoutId id="2147483665" r:id="rId5"/>
    <p:sldLayoutId id="2147483651" r:id="rId6"/>
    <p:sldLayoutId id="2147483660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6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slov 3">
            <a:extLst>
              <a:ext uri="{FF2B5EF4-FFF2-40B4-BE49-F238E27FC236}">
                <a16:creationId xmlns:a16="http://schemas.microsoft.com/office/drawing/2014/main" id="{4022C4E9-1E70-8866-3479-A24FD93D0C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JAVASCRIPT</a:t>
            </a:r>
            <a:endParaRPr lang="hr-HR" dirty="0"/>
          </a:p>
        </p:txBody>
      </p:sp>
      <p:sp>
        <p:nvSpPr>
          <p:cNvPr id="5" name="Podnaslov 4">
            <a:extLst>
              <a:ext uri="{FF2B5EF4-FFF2-40B4-BE49-F238E27FC236}">
                <a16:creationId xmlns:a16="http://schemas.microsoft.com/office/drawing/2014/main" id="{2D59F4E1-B531-21D4-1874-34304F7DAD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language that drives the web 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95518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879D7-931E-EB81-4EDA-C77B3F4FC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93EDBE-4162-8E4F-6C3D-DD33B00A3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VARIABLE NAMING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7EF097-C413-AF47-4BE0-73EA3A6A05FF}"/>
              </a:ext>
            </a:extLst>
          </p:cNvPr>
          <p:cNvSpPr txBox="1"/>
          <p:nvPr/>
        </p:nvSpPr>
        <p:spPr>
          <a:xfrm>
            <a:off x="6375915" y="2560481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LET</a:t>
            </a:r>
            <a:endParaRPr lang="hr-H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ECD9F0-AB31-8A8D-A3FC-D6B7D146BFD4}"/>
              </a:ext>
            </a:extLst>
          </p:cNvPr>
          <p:cNvSpPr txBox="1"/>
          <p:nvPr/>
        </p:nvSpPr>
        <p:spPr>
          <a:xfrm>
            <a:off x="454134" y="2529471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VAR</a:t>
            </a:r>
            <a:endParaRPr lang="hr-H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9FCBD7-0582-AB35-D642-CC680828F0BC}"/>
              </a:ext>
            </a:extLst>
          </p:cNvPr>
          <p:cNvSpPr txBox="1"/>
          <p:nvPr/>
        </p:nvSpPr>
        <p:spPr>
          <a:xfrm>
            <a:off x="325598" y="3032789"/>
            <a:ext cx="4713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👉VAR becomes a property of the window object.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957409-B124-1575-72DB-158DE7884984}"/>
              </a:ext>
            </a:extLst>
          </p:cNvPr>
          <p:cNvSpPr txBox="1"/>
          <p:nvPr/>
        </p:nvSpPr>
        <p:spPr>
          <a:xfrm>
            <a:off x="6208946" y="3044450"/>
            <a:ext cx="4713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👉let </a:t>
            </a:r>
            <a:r>
              <a:rPr lang="hr-HR" sz="1400" dirty="0" err="1"/>
              <a:t>it</a:t>
            </a:r>
            <a:r>
              <a:rPr lang="hr-HR" sz="1400" dirty="0"/>
              <a:t> </a:t>
            </a:r>
            <a:r>
              <a:rPr lang="hr-HR" sz="1400" dirty="0" err="1"/>
              <a:t>doesn't</a:t>
            </a:r>
            <a:r>
              <a:rPr lang="hr-HR" sz="1400" dirty="0"/>
              <a:t>.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EDCC87-BD41-75BA-F83B-590D4E213B66}"/>
              </a:ext>
            </a:extLst>
          </p:cNvPr>
          <p:cNvSpPr txBox="1"/>
          <p:nvPr/>
        </p:nvSpPr>
        <p:spPr>
          <a:xfrm>
            <a:off x="1583179" y="5805526"/>
            <a:ext cx="97073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💡Use let instead of var to better control the reach and avoid unexpected behavior due to hoisting.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BE2BD04-1AF1-C327-7AB7-4E90F6E2F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677" y="3737586"/>
            <a:ext cx="304800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55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126CA-5DD9-8B21-8C90-2492E5072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D1028E-2314-1126-7196-205DECEC1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LENGTH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459F03-7976-79EC-94D6-BCFE27215AA7}"/>
              </a:ext>
            </a:extLst>
          </p:cNvPr>
          <p:cNvSpPr txBox="1"/>
          <p:nvPr/>
        </p:nvSpPr>
        <p:spPr>
          <a:xfrm>
            <a:off x="6375915" y="2560481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Exercise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EEC9C0-9DDE-DB48-800F-BB7DD381FB5D}"/>
              </a:ext>
            </a:extLst>
          </p:cNvPr>
          <p:cNvSpPr txBox="1"/>
          <p:nvPr/>
        </p:nvSpPr>
        <p:spPr>
          <a:xfrm>
            <a:off x="261430" y="2452759"/>
            <a:ext cx="47137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👉length tells us how many characters a string has.
👉Useful for checking character limits (e.g. for tweets)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07FF2-56E4-7B9F-B99B-57FCAA4E4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89" y="3404217"/>
            <a:ext cx="2295525" cy="53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6340E8-4F4C-1373-32CB-59714FD59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622" y="4969697"/>
            <a:ext cx="3485544" cy="12545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F6EB53-74EF-9BEE-4913-07F67ABE3887}"/>
              </a:ext>
            </a:extLst>
          </p:cNvPr>
          <p:cNvSpPr txBox="1"/>
          <p:nvPr/>
        </p:nvSpPr>
        <p:spPr>
          <a:xfrm>
            <a:off x="6375915" y="3260997"/>
            <a:ext cx="464111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Write a code that:</a:t>
            </a:r>
            <a:br>
              <a:rPr lang="en-US" sz="1600" dirty="0"/>
            </a:br>
            <a:r>
              <a:rPr lang="en-US" sz="1600" dirty="0"/>
              <a:t>✔ It allows the user to enter text.</a:t>
            </a:r>
            <a:br>
              <a:rPr lang="en-US" sz="1600" dirty="0"/>
            </a:br>
            <a:r>
              <a:rPr lang="en-US" sz="1600" dirty="0"/>
              <a:t>✔ Calculates the number of characters.</a:t>
            </a:r>
            <a:br>
              <a:rPr lang="en-US" sz="1600" dirty="0"/>
            </a:br>
            <a:r>
              <a:rPr lang="en-US" sz="1600" dirty="0"/>
              <a:t>✔ Shows how many characters are left (max: 140).</a:t>
            </a:r>
            <a:endParaRPr lang="hr-H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501A45-C0FA-660A-182A-A54263414F52}"/>
              </a:ext>
            </a:extLst>
          </p:cNvPr>
          <p:cNvSpPr txBox="1"/>
          <p:nvPr/>
        </p:nvSpPr>
        <p:spPr>
          <a:xfrm>
            <a:off x="322789" y="4519743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Code commenting</a:t>
            </a:r>
            <a:endParaRPr lang="hr-H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049A6A-24F6-6DF2-4234-AAFDF11EF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89" y="4996796"/>
            <a:ext cx="2581275" cy="4286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E05B7A-C5CF-5C7D-9EA2-C7CDD8385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789" y="5556997"/>
            <a:ext cx="1143000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266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A5588-BA6F-579F-30E3-880B38673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5C6183-C228-D383-699A-C6ADB90EC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SLICE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E813F1-C422-590D-677E-F72AC6F96FFB}"/>
              </a:ext>
            </a:extLst>
          </p:cNvPr>
          <p:cNvSpPr txBox="1"/>
          <p:nvPr/>
        </p:nvSpPr>
        <p:spPr>
          <a:xfrm>
            <a:off x="6375915" y="2560481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Exercise</a:t>
            </a:r>
            <a:endParaRPr lang="hr-H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DA72B8-5A2D-8E2A-419F-BC9520F608FE}"/>
              </a:ext>
            </a:extLst>
          </p:cNvPr>
          <p:cNvSpPr txBox="1"/>
          <p:nvPr/>
        </p:nvSpPr>
        <p:spPr>
          <a:xfrm>
            <a:off x="244525" y="2518622"/>
            <a:ext cx="47137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👉slice(start, end) takes the part of the string from start to end (not including end).
👉 It is useful for limiting entries (e.g. the number of characters in a tweet)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393C26-6419-B15C-38AF-AC410365E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73" y="3581460"/>
            <a:ext cx="3057525" cy="9048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8D5A6C-9938-E260-D37B-392914C4A734}"/>
              </a:ext>
            </a:extLst>
          </p:cNvPr>
          <p:cNvSpPr txBox="1"/>
          <p:nvPr/>
        </p:nvSpPr>
        <p:spPr>
          <a:xfrm>
            <a:off x="244525" y="4810509"/>
            <a:ext cx="4713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👉Example of how to draw the last character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D0FE79-89F9-B041-F46F-3A5450735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66" y="5259133"/>
            <a:ext cx="2466975" cy="3619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3BAAD84-06FE-A079-63C9-1139DE4CCC09}"/>
              </a:ext>
            </a:extLst>
          </p:cNvPr>
          <p:cNvSpPr txBox="1"/>
          <p:nvPr/>
        </p:nvSpPr>
        <p:spPr>
          <a:xfrm>
            <a:off x="6375915" y="3149564"/>
            <a:ext cx="464111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Write a code that:</a:t>
            </a:r>
            <a:br>
              <a:rPr lang="en-US" sz="1600" dirty="0"/>
            </a:br>
            <a:r>
              <a:rPr lang="en-US" sz="1600" dirty="0"/>
              <a:t>✔ It allows the user to enter text.</a:t>
            </a:r>
            <a:br>
              <a:rPr lang="en-US" sz="1600" dirty="0"/>
            </a:br>
            <a:r>
              <a:rPr lang="en-US" sz="1600" dirty="0"/>
              <a:t>✔ Shorten text to 140 characters.</a:t>
            </a:r>
            <a:br>
              <a:rPr lang="en-US" sz="1600" dirty="0"/>
            </a:br>
            <a:r>
              <a:rPr lang="en-US" sz="1600" dirty="0"/>
              <a:t>✔ Display shortened text using alert().</a:t>
            </a:r>
            <a:endParaRPr lang="hr-HR" sz="1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E443149-A902-74A6-AB69-AF8E7C447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840" y="4799056"/>
            <a:ext cx="3290446" cy="127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16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384D0-E1A2-3D80-BCC1-A796577FC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B2686B-6499-0DA1-5FF8-71A735C9A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MATHEMATICS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199DA0-3EA5-6D79-568E-0322F74ED09F}"/>
              </a:ext>
            </a:extLst>
          </p:cNvPr>
          <p:cNvSpPr txBox="1"/>
          <p:nvPr/>
        </p:nvSpPr>
        <p:spPr>
          <a:xfrm>
            <a:off x="6359873" y="2251027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Exercise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45796-9B48-6DEA-599B-2B4F8C0BB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95" y="4992182"/>
            <a:ext cx="1838325" cy="438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7A94E3-F046-C883-42D3-84667F8CAACD}"/>
              </a:ext>
            </a:extLst>
          </p:cNvPr>
          <p:cNvSpPr txBox="1"/>
          <p:nvPr/>
        </p:nvSpPr>
        <p:spPr>
          <a:xfrm>
            <a:off x="301764" y="5613476"/>
            <a:ext cx="487325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👉First, multiplication * and division / are performed, then addition + and subtraction -. ✔ 
👉 If we want to change the order, we use parentheses ().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3FC146-294F-B911-754C-DDCC4DE15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409" y="4907025"/>
            <a:ext cx="1924050" cy="6191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292774-9B48-1533-06E2-3474D1B07C27}"/>
              </a:ext>
            </a:extLst>
          </p:cNvPr>
          <p:cNvSpPr txBox="1"/>
          <p:nvPr/>
        </p:nvSpPr>
        <p:spPr>
          <a:xfrm>
            <a:off x="447115" y="2217108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Mathematicians operators</a:t>
            </a:r>
            <a:endParaRPr lang="hr-H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441470-9AEC-DE76-DDBA-6284FB176EE0}"/>
              </a:ext>
            </a:extLst>
          </p:cNvPr>
          <p:cNvSpPr txBox="1"/>
          <p:nvPr/>
        </p:nvSpPr>
        <p:spPr>
          <a:xfrm>
            <a:off x="373010" y="4273256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Sequence of operations</a:t>
            </a:r>
            <a:endParaRPr lang="hr-H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C05CD6-8F8D-D403-A12B-0472DB0F5B3C}"/>
              </a:ext>
            </a:extLst>
          </p:cNvPr>
          <p:cNvSpPr txBox="1"/>
          <p:nvPr/>
        </p:nvSpPr>
        <p:spPr>
          <a:xfrm>
            <a:off x="6401308" y="2836670"/>
            <a:ext cx="464111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Write a code that:</a:t>
            </a:r>
            <a:br>
              <a:rPr lang="en-US" sz="1600" dirty="0"/>
            </a:br>
            <a:r>
              <a:rPr lang="en-US" sz="1600" dirty="0"/>
              <a:t>✔ 1. Prompt input from the user using prompt().</a:t>
            </a:r>
            <a:br>
              <a:rPr lang="en-US" sz="1600" dirty="0"/>
            </a:br>
            <a:r>
              <a:rPr lang="en-US" sz="1600" dirty="0"/>
              <a:t>✔ 2. Calculate the human years according to the formula.</a:t>
            </a:r>
            <a:br>
              <a:rPr lang="en-US" sz="1600" dirty="0"/>
            </a:br>
            <a:r>
              <a:rPr lang="en-US" sz="1600" dirty="0"/>
              <a:t>✔ 3. Display the result using alert().</a:t>
            </a:r>
            <a:endParaRPr lang="hr-HR" sz="16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B0D3AC0-D03A-A95A-3F01-3E82F6F7F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233" y="4486162"/>
            <a:ext cx="3290446" cy="12714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7310370-E32D-484B-958D-4510AFFA20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595" y="2707055"/>
            <a:ext cx="49244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92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8B5FE-6EDF-71AD-6C7B-A9D10E10E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025A68-1CDC-AD03-F86C-9D3C325EC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FUNCTIONS</a:t>
            </a:r>
            <a:endParaRPr lang="hr-H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B7D8F8-5E66-7939-0A4D-07040B787761}"/>
              </a:ext>
            </a:extLst>
          </p:cNvPr>
          <p:cNvSpPr txBox="1"/>
          <p:nvPr/>
        </p:nvSpPr>
        <p:spPr>
          <a:xfrm>
            <a:off x="790074" y="2224618"/>
            <a:ext cx="48732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👉We use it to avoid repeating the code.
👉 We call her only when we need her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DDCEDB-FB8E-6B04-B22D-3E6AE9700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17" y="4160241"/>
            <a:ext cx="2705100" cy="14382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2A188B-5D37-284A-7C21-B34BB3096C8C}"/>
              </a:ext>
            </a:extLst>
          </p:cNvPr>
          <p:cNvSpPr txBox="1"/>
          <p:nvPr/>
        </p:nvSpPr>
        <p:spPr>
          <a:xfrm>
            <a:off x="7295213" y="2332339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Exercise</a:t>
            </a:r>
            <a:endParaRPr lang="hr-H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BEFF51-E4FF-0E97-2A4A-86C96019756C}"/>
              </a:ext>
            </a:extLst>
          </p:cNvPr>
          <p:cNvSpPr txBox="1"/>
          <p:nvPr/>
        </p:nvSpPr>
        <p:spPr>
          <a:xfrm>
            <a:off x="7295213" y="2857013"/>
            <a:ext cx="46411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Write a code that:</a:t>
            </a:r>
            <a:br>
              <a:rPr lang="en-US" sz="1600" dirty="0"/>
            </a:br>
            <a:r>
              <a:rPr lang="en-US" sz="1600" dirty="0"/>
              <a:t>✔ 1. Returns the text shown below as a log instead of an </a:t>
            </a:r>
            <a:r>
              <a:rPr lang="en-US" sz="1600" dirty="0" err="1"/>
              <a:t>aler</a:t>
            </a:r>
            <a:endParaRPr lang="hr-HR" sz="16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1D4D66B-AE85-EA19-3D1D-78329A031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213" y="3912343"/>
            <a:ext cx="2705100" cy="18655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73565FC-8161-5A7F-65F7-B011F4ADD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17" y="2925906"/>
            <a:ext cx="4457700" cy="800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69ECDEA-4019-D9A7-CCBD-A9803BF08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117" y="6026150"/>
            <a:ext cx="524827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267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A950B-8881-A12E-5367-6F354A2F8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228856-E250-6965-7F0A-96B7AB181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FUNCTIONS</a:t>
            </a:r>
            <a:endParaRPr lang="hr-H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51C89A-BFFC-29EC-0948-408D7AED716D}"/>
              </a:ext>
            </a:extLst>
          </p:cNvPr>
          <p:cNvSpPr txBox="1"/>
          <p:nvPr/>
        </p:nvSpPr>
        <p:spPr>
          <a:xfrm>
            <a:off x="6925743" y="2272387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Exercise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C85283-FFED-C7F1-96AC-B3F30D437D0C}"/>
              </a:ext>
            </a:extLst>
          </p:cNvPr>
          <p:cNvSpPr txBox="1"/>
          <p:nvPr/>
        </p:nvSpPr>
        <p:spPr>
          <a:xfrm>
            <a:off x="6925743" y="2767280"/>
            <a:ext cx="464111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✔ The function should receive the amount of money.</a:t>
            </a:r>
            <a:br>
              <a:rPr lang="en-US" sz="1600" dirty="0"/>
            </a:br>
            <a:r>
              <a:rPr lang="en-US" sz="1600" dirty="0"/>
              <a:t>✔ Calculates how many bottles of milk you can buy (1 bottle = $1.5).</a:t>
            </a:r>
            <a:br>
              <a:rPr lang="en-US" sz="1600" dirty="0"/>
            </a:br>
            <a:r>
              <a:rPr lang="en-US" sz="1600" dirty="0"/>
              <a:t>✔ It shows how many bottles he can buy.</a:t>
            </a:r>
            <a:endParaRPr lang="hr-HR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116F9F-4DF8-F981-D7C9-4CE59EB122C5}"/>
              </a:ext>
            </a:extLst>
          </p:cNvPr>
          <p:cNvSpPr txBox="1"/>
          <p:nvPr/>
        </p:nvSpPr>
        <p:spPr>
          <a:xfrm>
            <a:off x="534145" y="2201890"/>
            <a:ext cx="487325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 Parameters allow a function to receive input and use it within its code
👉 Without parameters, the function always works the same – with parameters we can change its outcome!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D7CB6E-1E38-99AD-2A4A-72DDE902B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180" y="4228383"/>
            <a:ext cx="4638675" cy="8858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43C198-057F-7EE8-5364-E4105A439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59" y="3382089"/>
            <a:ext cx="3200400" cy="10096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321B6F-6837-A2FF-4D43-2EA0C0F46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59" y="4802518"/>
            <a:ext cx="418147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46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FD132-805B-8381-291B-D23E2B29B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57EBD7-7EFB-4ABB-B683-B0D64134B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FUNCTIONS</a:t>
            </a:r>
            <a:endParaRPr lang="hr-H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F29E43-D2A5-4D8B-3DBE-E2779C7B0412}"/>
              </a:ext>
            </a:extLst>
          </p:cNvPr>
          <p:cNvSpPr txBox="1"/>
          <p:nvPr/>
        </p:nvSpPr>
        <p:spPr>
          <a:xfrm>
            <a:off x="6925743" y="2272387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Exercise</a:t>
            </a:r>
            <a:endParaRPr lang="hr-H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537C97-44BB-8140-036D-AC3DADD19544}"/>
              </a:ext>
            </a:extLst>
          </p:cNvPr>
          <p:cNvSpPr txBox="1"/>
          <p:nvPr/>
        </p:nvSpPr>
        <p:spPr>
          <a:xfrm>
            <a:off x="6712688" y="2776803"/>
            <a:ext cx="464111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✔ The function receives the amount of money.</a:t>
            </a:r>
            <a:br>
              <a:rPr lang="en-US" sz="1600" dirty="0"/>
            </a:br>
            <a:r>
              <a:rPr lang="en-US" sz="1600" dirty="0"/>
              <a:t>✔ Calculates how many bottles of milk he can buy (1 bottle = $1.5).</a:t>
            </a:r>
            <a:br>
              <a:rPr lang="en-US" sz="1600" dirty="0"/>
            </a:br>
            <a:r>
              <a:rPr lang="en-US" sz="1600" dirty="0"/>
              <a:t>✔ Returns change (money left over after purchase).</a:t>
            </a:r>
            <a:endParaRPr lang="hr-HR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CB62F7-8B40-6AE4-E1E3-72AC3718D0EF}"/>
              </a:ext>
            </a:extLst>
          </p:cNvPr>
          <p:cNvSpPr txBox="1"/>
          <p:nvPr/>
        </p:nvSpPr>
        <p:spPr>
          <a:xfrm>
            <a:off x="321090" y="1971851"/>
            <a:ext cx="487325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 Return allows the function to return a value that can be used later.
👉 The No Return function performs an action, but does not return any result.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AADE7F-C99B-BC32-2D41-04E3CBD05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5743" y="4363913"/>
            <a:ext cx="2867025" cy="38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AF7EB6-DCCC-FA0D-AF66-5E0D7471B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90" y="5180463"/>
            <a:ext cx="3086100" cy="10953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38DB22-038A-E538-7607-EFE3B2DAE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090" y="3141402"/>
            <a:ext cx="551497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73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A4C3F-58B3-4297-B5B4-42BB95E3F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A52BA3-8455-79C0-72ED-A2A5B4DA0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FUNCTIONS</a:t>
            </a:r>
            <a:endParaRPr lang="hr-H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A3DB4B-3380-43A9-5AF9-4F9A357FB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80" y="2582691"/>
            <a:ext cx="3686175" cy="7524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40EF68-80F5-998D-C6DC-9C745C5B1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80" y="3724362"/>
            <a:ext cx="3705225" cy="638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B58C99-CB5F-39E3-CC5F-59C689D4C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150" y="2525541"/>
            <a:ext cx="3819525" cy="1323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F6119D-F123-1331-6085-7E3FE4EB3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4150" y="4081549"/>
            <a:ext cx="4819650" cy="561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A926DA-7D46-084B-FB67-3CD6C1BF32B8}"/>
              </a:ext>
            </a:extLst>
          </p:cNvPr>
          <p:cNvSpPr txBox="1"/>
          <p:nvPr/>
        </p:nvSpPr>
        <p:spPr>
          <a:xfrm>
            <a:off x="2456065" y="5713913"/>
            <a:ext cx="81561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💡By combining multiple functions, we improve the organization of the code!</a:t>
            </a:r>
          </a:p>
        </p:txBody>
      </p:sp>
    </p:spTree>
    <p:extLst>
      <p:ext uri="{BB962C8B-B14F-4D97-AF65-F5344CB8AC3E}">
        <p14:creationId xmlns:p14="http://schemas.microsoft.com/office/powerpoint/2010/main" val="1301711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105A9-FB6D-D74F-8B82-697E50989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67F117-9CEB-1D42-A8A0-4D5C42134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CONDITIONS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6A669-9354-0403-9D72-E161C2069B64}"/>
              </a:ext>
            </a:extLst>
          </p:cNvPr>
          <p:cNvSpPr txBox="1"/>
          <p:nvPr/>
        </p:nvSpPr>
        <p:spPr>
          <a:xfrm>
            <a:off x="7005953" y="2513018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Multiple conditions</a:t>
            </a:r>
            <a:endParaRPr lang="hr-H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C9F199-9AD0-AB2B-16C9-36DD852A93FF}"/>
              </a:ext>
            </a:extLst>
          </p:cNvPr>
          <p:cNvSpPr txBox="1"/>
          <p:nvPr/>
        </p:nvSpPr>
        <p:spPr>
          <a:xfrm>
            <a:off x="860335" y="2513018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One condition 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03152C-9C76-FF8C-BC4A-ADF172A2C3AC}"/>
              </a:ext>
            </a:extLst>
          </p:cNvPr>
          <p:cNvSpPr txBox="1"/>
          <p:nvPr/>
        </p:nvSpPr>
        <p:spPr>
          <a:xfrm>
            <a:off x="3003460" y="5754211"/>
            <a:ext cx="63415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👉 Conditions allow you to control the flow of the program
👉 We can create advanced logics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1D64C5B-B77A-3808-1A50-60ED72370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35" y="3226970"/>
            <a:ext cx="4286250" cy="1238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F7616A-7CFF-811D-EBDD-6AE1FA1EF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792" y="3226970"/>
            <a:ext cx="64389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27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09675-98B2-8855-011E-62DDE66F2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C4DDA5-6625-AD5E-9239-777DD67C0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COMPARATORS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3E04B2-BC7F-A62B-4062-C026BEBDCF52}"/>
              </a:ext>
            </a:extLst>
          </p:cNvPr>
          <p:cNvSpPr txBox="1"/>
          <p:nvPr/>
        </p:nvSpPr>
        <p:spPr>
          <a:xfrm>
            <a:off x="5296988" y="3429000"/>
            <a:ext cx="48732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👉 Always use === for precise checks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3966D0-C1AD-471A-8C40-3956A133FB92}"/>
              </a:ext>
            </a:extLst>
          </p:cNvPr>
          <p:cNvSpPr txBox="1"/>
          <p:nvPr/>
        </p:nvSpPr>
        <p:spPr>
          <a:xfrm>
            <a:off x="2389840" y="5846701"/>
            <a:ext cx="81561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💡By combining comparison operators, we can make more complex logic.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7858C0-C959-B596-59EB-F27A51AEE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988" y="2005532"/>
            <a:ext cx="4981575" cy="1304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4467BC-B3CF-F1F9-9B31-B0DE66C8E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988" y="3844498"/>
            <a:ext cx="5388727" cy="18067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DE4B84-1A82-6354-767E-7CB736046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15" y="2005532"/>
            <a:ext cx="421005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63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6D607-80CA-12EE-36FE-B5235F2A9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DE23B6-06B6-B6AB-4FA1-F10769E23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JAVASCRIPT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37499C6-1199-2E07-A779-54DFEE818891}"/>
              </a:ext>
            </a:extLst>
          </p:cNvPr>
          <p:cNvSpPr txBox="1">
            <a:spLocks/>
          </p:cNvSpPr>
          <p:nvPr/>
        </p:nvSpPr>
        <p:spPr>
          <a:xfrm>
            <a:off x="1406112" y="2522013"/>
            <a:ext cx="3932237" cy="316165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dirty="0"/>
              <a:t>🔹 JavaScript </a:t>
            </a:r>
            <a:r>
              <a:rPr lang="hr-HR" dirty="0" err="1"/>
              <a:t>is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most </a:t>
            </a:r>
            <a:r>
              <a:rPr lang="hr-HR" dirty="0" err="1"/>
              <a:t>popular</a:t>
            </a:r>
            <a:r>
              <a:rPr lang="hr-HR" dirty="0"/>
              <a:t> </a:t>
            </a:r>
            <a:r>
              <a:rPr lang="hr-HR" dirty="0" err="1"/>
              <a:t>programming</a:t>
            </a:r>
            <a:r>
              <a:rPr lang="hr-HR" dirty="0"/>
              <a:t> </a:t>
            </a:r>
            <a:r>
              <a:rPr lang="hr-HR" dirty="0" err="1"/>
              <a:t>language</a:t>
            </a:r>
            <a:r>
              <a:rPr lang="hr-HR" dirty="0"/>
              <a:t> </a:t>
            </a:r>
            <a:r>
              <a:rPr lang="hr-HR" dirty="0" err="1"/>
              <a:t>according</a:t>
            </a:r>
            <a:r>
              <a:rPr lang="hr-HR" dirty="0"/>
              <a:t> to </a:t>
            </a:r>
            <a:r>
              <a:rPr lang="hr-HR" dirty="0" err="1"/>
              <a:t>research</a:t>
            </a:r>
            <a:r>
              <a:rPr lang="hr-HR" dirty="0"/>
              <a:t> (</a:t>
            </a:r>
            <a:r>
              <a:rPr lang="hr-HR" dirty="0" err="1"/>
              <a:t>e.g</a:t>
            </a:r>
            <a:r>
              <a:rPr lang="hr-HR" dirty="0"/>
              <a:t>., </a:t>
            </a:r>
            <a:r>
              <a:rPr lang="hr-HR" dirty="0" err="1"/>
              <a:t>RedMonk</a:t>
            </a:r>
            <a:r>
              <a:rPr lang="hr-HR" dirty="0"/>
              <a:t>, </a:t>
            </a:r>
            <a:r>
              <a:rPr lang="hr-HR" dirty="0" err="1"/>
              <a:t>Stack</a:t>
            </a:r>
            <a:r>
              <a:rPr lang="hr-HR" dirty="0"/>
              <a:t> </a:t>
            </a:r>
            <a:r>
              <a:rPr lang="hr-HR" dirty="0" err="1"/>
              <a:t>Overflow</a:t>
            </a:r>
            <a:r>
              <a:rPr lang="hr-HR" dirty="0"/>
              <a:t> </a:t>
            </a:r>
            <a:r>
              <a:rPr lang="hr-HR" dirty="0" err="1"/>
              <a:t>surveys</a:t>
            </a:r>
            <a:r>
              <a:rPr lang="hr-HR" dirty="0"/>
              <a:t>).
👉 </a:t>
            </a:r>
            <a:r>
              <a:rPr lang="hr-HR" dirty="0" err="1"/>
              <a:t>Frontend</a:t>
            </a:r>
            <a:r>
              <a:rPr lang="hr-HR" dirty="0"/>
              <a:t> – HTML/CSS </a:t>
            </a:r>
            <a:r>
              <a:rPr lang="hr-HR" dirty="0" err="1"/>
              <a:t>manipulation</a:t>
            </a:r>
            <a:r>
              <a:rPr lang="hr-HR" dirty="0"/>
              <a:t>, </a:t>
            </a:r>
            <a:r>
              <a:rPr lang="hr-HR" dirty="0" err="1"/>
              <a:t>animations</a:t>
            </a:r>
            <a:r>
              <a:rPr lang="hr-HR" dirty="0"/>
              <a:t>, UI/UX </a:t>
            </a:r>
            <a:r>
              <a:rPr lang="hr-HR" dirty="0" err="1"/>
              <a:t>improvements</a:t>
            </a:r>
            <a:r>
              <a:rPr lang="hr-HR" dirty="0"/>
              <a:t>.
👉 </a:t>
            </a:r>
            <a:r>
              <a:rPr lang="hr-HR" dirty="0" err="1"/>
              <a:t>Backend</a:t>
            </a:r>
            <a:r>
              <a:rPr lang="hr-HR" dirty="0"/>
              <a:t> – Node.js </a:t>
            </a:r>
            <a:r>
              <a:rPr lang="hr-HR" dirty="0" err="1"/>
              <a:t>allows</a:t>
            </a:r>
            <a:r>
              <a:rPr lang="hr-HR" dirty="0"/>
              <a:t> JavaScript to </a:t>
            </a:r>
            <a:r>
              <a:rPr lang="hr-HR" dirty="0" err="1"/>
              <a:t>run</a:t>
            </a:r>
            <a:r>
              <a:rPr lang="hr-HR" dirty="0"/>
              <a:t> on </a:t>
            </a:r>
            <a:r>
              <a:rPr lang="hr-HR" dirty="0" err="1"/>
              <a:t>servers</a:t>
            </a:r>
            <a:r>
              <a:rPr lang="hr-HR" dirty="0"/>
              <a:t>.
👉 Mobile </a:t>
            </a:r>
            <a:r>
              <a:rPr lang="hr-HR" dirty="0" err="1"/>
              <a:t>apps</a:t>
            </a:r>
            <a:r>
              <a:rPr lang="hr-HR" dirty="0"/>
              <a:t> – </a:t>
            </a:r>
            <a:r>
              <a:rPr lang="hr-HR" dirty="0" err="1"/>
              <a:t>React</a:t>
            </a:r>
            <a:r>
              <a:rPr lang="hr-HR" dirty="0"/>
              <a:t> </a:t>
            </a:r>
            <a:r>
              <a:rPr lang="hr-HR" dirty="0" err="1"/>
              <a:t>Native</a:t>
            </a:r>
            <a:r>
              <a:rPr lang="hr-HR" dirty="0"/>
              <a:t> </a:t>
            </a:r>
            <a:r>
              <a:rPr lang="hr-HR" dirty="0" err="1"/>
              <a:t>allows</a:t>
            </a:r>
            <a:r>
              <a:rPr lang="hr-HR" dirty="0"/>
              <a:t> </a:t>
            </a:r>
            <a:r>
              <a:rPr lang="hr-HR" dirty="0" err="1"/>
              <a:t>you</a:t>
            </a:r>
            <a:r>
              <a:rPr lang="hr-HR" dirty="0"/>
              <a:t> to </a:t>
            </a:r>
            <a:r>
              <a:rPr lang="hr-HR" dirty="0" err="1"/>
              <a:t>develop</a:t>
            </a:r>
            <a:r>
              <a:rPr lang="hr-HR" dirty="0"/>
              <a:t> </a:t>
            </a:r>
            <a:r>
              <a:rPr lang="hr-HR" dirty="0" err="1"/>
              <a:t>mobile</a:t>
            </a:r>
            <a:r>
              <a:rPr lang="hr-HR" dirty="0"/>
              <a:t> </a:t>
            </a:r>
            <a:r>
              <a:rPr lang="hr-HR" dirty="0" err="1"/>
              <a:t>apps</a:t>
            </a:r>
            <a:r>
              <a:rPr lang="hr-HR" dirty="0"/>
              <a:t> </a:t>
            </a:r>
            <a:r>
              <a:rPr lang="hr-HR" dirty="0" err="1"/>
              <a:t>using</a:t>
            </a:r>
            <a:r>
              <a:rPr lang="hr-HR" dirty="0"/>
              <a:t> JavaScript.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2FB6684-25C1-F874-36DF-0A181DB6D123}"/>
              </a:ext>
            </a:extLst>
          </p:cNvPr>
          <p:cNvSpPr txBox="1">
            <a:spLocks/>
          </p:cNvSpPr>
          <p:nvPr/>
        </p:nvSpPr>
        <p:spPr>
          <a:xfrm>
            <a:off x="5850062" y="2522013"/>
            <a:ext cx="3932237" cy="316165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dirty="0"/>
              <a:t>🔹 Java vs JavaScript? – They have about as much in common as the emperor (car) and carpet.
🔹 JavaScript is an interpreted language – It is executed line by line in the browser.
🔹 Java is a compiled language – It is first compiled into an executable file, then it is run.
🔹 Why "Java" in JavaScript? – In the 90s, the name Java was popular, so Netscape took advantage of that popularity.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767956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36C30-65C5-6806-0493-4524BEB3E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300F8-61FA-0CCD-8DB7-22E0C90FF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LOGICAL OPERATORS</a:t>
            </a:r>
            <a:endParaRPr lang="hr-H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52B2E7-6FEF-8DFD-CEFA-3EF0A4F740A5}"/>
              </a:ext>
            </a:extLst>
          </p:cNvPr>
          <p:cNvSpPr txBox="1"/>
          <p:nvPr/>
        </p:nvSpPr>
        <p:spPr>
          <a:xfrm>
            <a:off x="397042" y="2087162"/>
            <a:ext cx="64355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👉 Logical operators allow you to check multiple conditions at once.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07C3D5-14B9-3CDF-4C19-E0356F9D9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43" y="4975759"/>
            <a:ext cx="4119475" cy="10772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7886FE-9CCC-2B3C-61F5-FA47365A4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586" y="4975759"/>
            <a:ext cx="2747288" cy="10185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DCE394-4B4F-D590-59A4-D263ACF08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942" y="4987685"/>
            <a:ext cx="2999874" cy="11956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1FEEC8A-8265-E2C0-5347-6CAD31281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043" y="2902441"/>
            <a:ext cx="705802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998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F7C19-A51C-B677-A98E-756AEAC34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81CE5B-9577-8A17-8B25-2A8A882B7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DOM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459B35-2F40-D9B0-4133-C680504B4353}"/>
              </a:ext>
            </a:extLst>
          </p:cNvPr>
          <p:cNvSpPr txBox="1"/>
          <p:nvPr/>
        </p:nvSpPr>
        <p:spPr>
          <a:xfrm>
            <a:off x="838200" y="2031755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Document object model</a:t>
            </a:r>
            <a:endParaRPr lang="hr-H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EA8860-9C24-DA4C-9E9F-3F8C2DC15F87}"/>
              </a:ext>
            </a:extLst>
          </p:cNvPr>
          <p:cNvSpPr txBox="1"/>
          <p:nvPr/>
        </p:nvSpPr>
        <p:spPr>
          <a:xfrm>
            <a:off x="838200" y="2576951"/>
            <a:ext cx="91020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👉 DOM is a website model that allows JavaScript to modify HTML and CSS in real-time.
👉 When the page loads, the browser converts HTML into a DOM object that we can select and manipulate.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EF9763-886E-E67F-9605-2226C464C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54279"/>
            <a:ext cx="5883442" cy="1984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5B9128-9FD7-8EAC-DAC1-251EE7573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067129"/>
            <a:ext cx="569595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001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D1415-4664-29DB-4A07-BC59A7B64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F5D5FC-F295-077D-3696-C87E5828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DOM</a:t>
            </a:r>
            <a:endParaRPr lang="hr-H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B97B42-AD9F-3AF0-53C5-AC15B1C313AA}"/>
              </a:ext>
            </a:extLst>
          </p:cNvPr>
          <p:cNvSpPr txBox="1"/>
          <p:nvPr/>
        </p:nvSpPr>
        <p:spPr>
          <a:xfrm>
            <a:off x="625521" y="1949153"/>
            <a:ext cx="91020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👉 Allows you to change HTML elements (text, color, content...)
👉 Interaction with the user (clicks, typewriter, input fields...)
👉 Automate changes without refreshing the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BC551F-F163-A766-5C8D-CF1480542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21" y="3118743"/>
            <a:ext cx="7153275" cy="1733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D02BD4-FA2A-7D07-6CA6-13FE3DCCD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21" y="5098553"/>
            <a:ext cx="1006792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64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40F64-1851-880D-E0A3-E193857B3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ABF0D-12DD-9BD1-A111-1DB9E5F08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DOM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1C02A0-91DC-E5D8-C806-05CFCFEBA53D}"/>
              </a:ext>
            </a:extLst>
          </p:cNvPr>
          <p:cNvSpPr txBox="1"/>
          <p:nvPr/>
        </p:nvSpPr>
        <p:spPr>
          <a:xfrm>
            <a:off x="694417" y="3067212"/>
            <a:ext cx="9102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</a:t>
            </a:r>
            <a:r>
              <a:rPr lang="hr-HR" dirty="0" err="1"/>
              <a:t>Changing</a:t>
            </a:r>
            <a:r>
              <a:rPr lang="hr-HR" dirty="0"/>
              <a:t> HTML </a:t>
            </a:r>
            <a:r>
              <a:rPr lang="hr-HR" dirty="0" err="1"/>
              <a:t>Elements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E42867-A7A9-86DA-50FD-86E6E3C99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37474"/>
            <a:ext cx="3762375" cy="419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CBFC8F-9829-9A70-8646-AFA9ED31E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09927"/>
            <a:ext cx="3448050" cy="419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2A39A1-46AF-DCB5-884A-CDEF3FFD6C39}"/>
              </a:ext>
            </a:extLst>
          </p:cNvPr>
          <p:cNvSpPr txBox="1"/>
          <p:nvPr/>
        </p:nvSpPr>
        <p:spPr>
          <a:xfrm>
            <a:off x="694416" y="4268962"/>
            <a:ext cx="9102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</a:t>
            </a:r>
            <a:r>
              <a:rPr lang="hr-HR" dirty="0" err="1"/>
              <a:t>changing</a:t>
            </a:r>
            <a:r>
              <a:rPr lang="hr-HR" dirty="0"/>
              <a:t> CSS </a:t>
            </a:r>
            <a:r>
              <a:rPr lang="hr-HR" dirty="0" err="1"/>
              <a:t>styles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0E026C-D6FD-15C8-86A4-2317EAA69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861574"/>
            <a:ext cx="2857500" cy="342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BAE2D9-1601-54F7-46AF-90C1D8FF4AAD}"/>
              </a:ext>
            </a:extLst>
          </p:cNvPr>
          <p:cNvSpPr txBox="1"/>
          <p:nvPr/>
        </p:nvSpPr>
        <p:spPr>
          <a:xfrm>
            <a:off x="694415" y="5286046"/>
            <a:ext cx="9102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👉simulates click na checkbox.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DD2D55-42B0-F033-224F-BE3531B2A1AE}"/>
              </a:ext>
            </a:extLst>
          </p:cNvPr>
          <p:cNvSpPr txBox="1"/>
          <p:nvPr/>
        </p:nvSpPr>
        <p:spPr>
          <a:xfrm>
            <a:off x="6096000" y="2172637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Exercise</a:t>
            </a:r>
            <a:endParaRPr lang="hr-H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FDD0E8-79FF-C210-1C4A-7C11489E5595}"/>
              </a:ext>
            </a:extLst>
          </p:cNvPr>
          <p:cNvSpPr txBox="1"/>
          <p:nvPr/>
        </p:nvSpPr>
        <p:spPr>
          <a:xfrm>
            <a:off x="6096000" y="2620643"/>
            <a:ext cx="46464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✔ Select the third &lt;li&gt; element and change its text to your name (WITHOUT changing the HTML)!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048533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6C261-D5C6-1BCE-307E-EABB30AE1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AFBF3C-8834-4304-B534-675AF8A90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DOM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0A472C-870C-6700-012A-9ABB57D5EA01}"/>
              </a:ext>
            </a:extLst>
          </p:cNvPr>
          <p:cNvSpPr txBox="1"/>
          <p:nvPr/>
        </p:nvSpPr>
        <p:spPr>
          <a:xfrm>
            <a:off x="6096000" y="2172637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Exercise</a:t>
            </a:r>
            <a:endParaRPr lang="hr-H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BC290-3EE9-BCD8-4E8F-03A42478440E}"/>
              </a:ext>
            </a:extLst>
          </p:cNvPr>
          <p:cNvSpPr txBox="1"/>
          <p:nvPr/>
        </p:nvSpPr>
        <p:spPr>
          <a:xfrm>
            <a:off x="2017915" y="6073807"/>
            <a:ext cx="81561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💡</a:t>
            </a:r>
            <a:r>
              <a:rPr lang="en-US" sz="1600" dirty="0" err="1"/>
              <a:t>querySelector</a:t>
            </a:r>
            <a:r>
              <a:rPr lang="en-US" sz="1600" dirty="0"/>
              <a:t>() and </a:t>
            </a:r>
            <a:r>
              <a:rPr lang="en-US" sz="1600" dirty="0" err="1"/>
              <a:t>querySelectorAll</a:t>
            </a:r>
            <a:r>
              <a:rPr lang="en-US" sz="1600" dirty="0"/>
              <a:t>() are the most powerful because they can select IDs, classes, and tags at the same time.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5D7FA9-3420-3290-A779-2C63C15B7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66" y="2229953"/>
            <a:ext cx="3399672" cy="17066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CF2997-AE62-8D8C-476C-4695CE17B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66" y="4370617"/>
            <a:ext cx="2972050" cy="12691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A4C4694-52C2-6D16-567C-1DB69D6A2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5741" y="4370617"/>
            <a:ext cx="3399672" cy="10916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534679F-7CBD-F59A-DA44-1389F429E6FB}"/>
              </a:ext>
            </a:extLst>
          </p:cNvPr>
          <p:cNvSpPr txBox="1"/>
          <p:nvPr/>
        </p:nvSpPr>
        <p:spPr>
          <a:xfrm>
            <a:off x="6096000" y="2723291"/>
            <a:ext cx="46464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✔ Change the color of the Google link using JavaScript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651972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8E5F3-25E4-424C-C8CE-69B2E3E65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3C99C5-E754-D0F2-904A-D9A89CFD4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FINAL EXERCISE</a:t>
            </a:r>
            <a:endParaRPr lang="hr-H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85828C-232E-9479-1412-F49DD8691387}"/>
              </a:ext>
            </a:extLst>
          </p:cNvPr>
          <p:cNvSpPr txBox="1"/>
          <p:nvPr/>
        </p:nvSpPr>
        <p:spPr>
          <a:xfrm>
            <a:off x="222250" y="1891756"/>
            <a:ext cx="851978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Add JavaScript functionality to the existing </a:t>
            </a:r>
            <a:r>
              <a:rPr lang="en-US" sz="1400" dirty="0" err="1"/>
              <a:t>EduHence</a:t>
            </a:r>
            <a:r>
              <a:rPr lang="en-US" sz="1400" dirty="0"/>
              <a:t> Classroom Management website. The goal is to add dynamic behavior to the form and table so that students can interact with the site.</a:t>
            </a:r>
          </a:p>
          <a:p>
            <a:r>
              <a:rPr lang="en-US" sz="1400" dirty="0"/>
              <a:t>Task Instructions:</a:t>
            </a:r>
          </a:p>
          <a:p>
            <a:endParaRPr lang="en-US" sz="1400" dirty="0"/>
          </a:p>
          <a:p>
            <a:pPr>
              <a:buFont typeface="+mj-lt"/>
              <a:buAutoNum type="arabicPeriod"/>
            </a:pPr>
            <a:r>
              <a:rPr lang="en-US" sz="1400" dirty="0"/>
              <a:t>Add Dynamic Form Handling: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Create a JavaScript function that adds a new student to the table when the form is submitted.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After submission, the form fields should clear automatically.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buFont typeface="+mj-lt"/>
              <a:buAutoNum type="arabicPeriod" startAt="2"/>
            </a:pPr>
            <a:r>
              <a:rPr lang="en-US" sz="1400" dirty="0"/>
              <a:t>Add Delete Button: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Add a delete button next to each student in the table.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When the delete button is clicked, the student should be removed from the table.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buFont typeface="+mj-lt"/>
              <a:buAutoNum type="arabicPeriod" startAt="3"/>
            </a:pPr>
            <a:r>
              <a:rPr lang="en-US" sz="1400" dirty="0"/>
              <a:t>Add Filtering: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Add a search input that allows students to filter the table by student name.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The table should update dynamically as the user types.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buFont typeface="+mj-lt"/>
              <a:buAutoNum type="arabicPeriod" startAt="4"/>
            </a:pPr>
            <a:r>
              <a:rPr lang="en-US" sz="1400" dirty="0"/>
              <a:t>Validation: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Ensure that the form fields are filled before adding a new student.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Display an alert or error message if the form is incomplete.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buFont typeface="+mj-lt"/>
              <a:buAutoNum type="arabicPeriod" startAt="5"/>
            </a:pPr>
            <a:r>
              <a:rPr lang="en-US" sz="1400" dirty="0"/>
              <a:t>Update on GitHub: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Once you’ve added the functionality, commit and push the updated code to your GitHub repository.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01F6CC-9D62-0BF7-4A0F-343499515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775" y="2709220"/>
            <a:ext cx="2552726" cy="236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02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E29B4-0C24-7071-D5D3-374FEECF1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E9A585-2D64-70DA-02CE-7568DE4AF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FIRST STEPS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04EB7-39F3-6936-7C22-106CFC466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465" y="2184233"/>
            <a:ext cx="3067050" cy="1276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A94313-B478-FA68-1983-4D4C6608D908}"/>
              </a:ext>
            </a:extLst>
          </p:cNvPr>
          <p:cNvSpPr txBox="1"/>
          <p:nvPr/>
        </p:nvSpPr>
        <p:spPr>
          <a:xfrm>
            <a:off x="566499" y="2582375"/>
            <a:ext cx="61456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👉 We can use double ("") or single ('') quotation marks for text.
</a:t>
            </a:r>
            <a:br>
              <a:rPr lang="en-US" dirty="0"/>
            </a:br>
            <a:r>
              <a:rPr lang="en-US" dirty="0"/>
              <a:t>👉 Recommendation: Double quotes for text data in JavaScript.
</a:t>
            </a:r>
            <a:br>
              <a:rPr lang="en-US" dirty="0"/>
            </a:br>
            <a:r>
              <a:rPr lang="en-US" dirty="0"/>
              <a:t>👉 Developers should follow the same writing styles for readability.</a:t>
            </a:r>
            <a:endParaRPr lang="hr-H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C52D3F-A97B-F7C5-A283-0087CB6DC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465" y="3890962"/>
            <a:ext cx="3608868" cy="7037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CA90D8-4166-D865-5A3F-C60E9D73F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3465" y="5048884"/>
            <a:ext cx="3883321" cy="91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31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64F58-F0F3-0D3E-DCD6-7DD444C62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3D900B-55EC-DB48-C806-2CC37C4C8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INTEGRATION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5B6EE4-1E3D-9C7B-D1BD-CF7EA3469AC9}"/>
              </a:ext>
            </a:extLst>
          </p:cNvPr>
          <p:cNvSpPr txBox="1"/>
          <p:nvPr/>
        </p:nvSpPr>
        <p:spPr>
          <a:xfrm>
            <a:off x="622122" y="3599118"/>
            <a:ext cx="48732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👉 Bad practice!
👉 Difficult to maintain and debugging.
👉 It's inseparable from HTML.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5D4B4B-69FE-02CE-1262-F4B3462F0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50" y="3032220"/>
            <a:ext cx="2324100" cy="409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515736-0860-F099-28F2-3EDAB39FD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528" y="3032220"/>
            <a:ext cx="2324100" cy="24860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022867-565F-55BB-ADE1-01B58E891584}"/>
              </a:ext>
            </a:extLst>
          </p:cNvPr>
          <p:cNvSpPr txBox="1"/>
          <p:nvPr/>
        </p:nvSpPr>
        <p:spPr>
          <a:xfrm>
            <a:off x="6096000" y="5645029"/>
            <a:ext cx="48732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👉 Better than inline JavaScript, but still not optimal for larger projects.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8864DF-4A93-D6E7-2F8E-EB97D0FDF40B}"/>
              </a:ext>
            </a:extLst>
          </p:cNvPr>
          <p:cNvSpPr txBox="1"/>
          <p:nvPr/>
        </p:nvSpPr>
        <p:spPr>
          <a:xfrm>
            <a:off x="718608" y="2275571"/>
            <a:ext cx="167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Inline </a:t>
            </a:r>
            <a:r>
              <a:rPr lang="en-US" dirty="0" err="1"/>
              <a:t>Javascript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5172BC-85C5-A170-990E-DF746CBEF950}"/>
              </a:ext>
            </a:extLst>
          </p:cNvPr>
          <p:cNvSpPr txBox="1"/>
          <p:nvPr/>
        </p:nvSpPr>
        <p:spPr>
          <a:xfrm>
            <a:off x="6096000" y="2275571"/>
            <a:ext cx="1717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 </a:t>
            </a:r>
            <a:r>
              <a:rPr lang="en-US" dirty="0" err="1"/>
              <a:t>Javascript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074738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C2C47-7523-4703-926A-D0B789C98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D63CBA-8E68-F0D7-D6E4-98F94B44C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INTEGRATION</a:t>
            </a:r>
            <a:endParaRPr lang="hr-H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754220-F179-BB83-8B68-01B80F137B92}"/>
              </a:ext>
            </a:extLst>
          </p:cNvPr>
          <p:cNvSpPr txBox="1"/>
          <p:nvPr/>
        </p:nvSpPr>
        <p:spPr>
          <a:xfrm>
            <a:off x="718608" y="2275571"/>
            <a:ext cx="1751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 </a:t>
            </a:r>
            <a:r>
              <a:rPr lang="en-US" dirty="0" err="1"/>
              <a:t>Javascript</a:t>
            </a:r>
            <a:endParaRPr lang="hr-H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4AEAC4-1028-AEC2-2721-23E29C579B55}"/>
              </a:ext>
            </a:extLst>
          </p:cNvPr>
          <p:cNvSpPr txBox="1"/>
          <p:nvPr/>
        </p:nvSpPr>
        <p:spPr>
          <a:xfrm>
            <a:off x="653570" y="4731620"/>
            <a:ext cx="487325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600" dirty="0"/>
              <a:t>👉 </a:t>
            </a:r>
            <a:r>
              <a:rPr lang="hr-HR" sz="1600" dirty="0" err="1"/>
              <a:t>Better</a:t>
            </a:r>
            <a:r>
              <a:rPr lang="hr-HR" sz="1600" dirty="0"/>
              <a:t> </a:t>
            </a:r>
            <a:r>
              <a:rPr lang="hr-HR" sz="1600" dirty="0" err="1"/>
              <a:t>code</a:t>
            </a:r>
            <a:r>
              <a:rPr lang="hr-HR" sz="1600" dirty="0"/>
              <a:t> </a:t>
            </a:r>
            <a:r>
              <a:rPr lang="hr-HR" sz="1600" dirty="0" err="1"/>
              <a:t>organization</a:t>
            </a:r>
            <a:r>
              <a:rPr lang="hr-HR" sz="1600" dirty="0"/>
              <a:t>
👉 </a:t>
            </a:r>
            <a:r>
              <a:rPr lang="hr-HR" sz="1600" dirty="0" err="1"/>
              <a:t>Easier</a:t>
            </a:r>
            <a:r>
              <a:rPr lang="hr-HR" sz="1600" dirty="0"/>
              <a:t> </a:t>
            </a:r>
            <a:r>
              <a:rPr lang="hr-HR" sz="1600" dirty="0" err="1"/>
              <a:t>maintenance</a:t>
            </a:r>
            <a:r>
              <a:rPr lang="hr-HR" sz="1600" dirty="0"/>
              <a:t>
👉 </a:t>
            </a:r>
            <a:r>
              <a:rPr lang="hr-HR" sz="1600" dirty="0" err="1"/>
              <a:t>Better</a:t>
            </a:r>
            <a:r>
              <a:rPr lang="hr-HR" sz="1600" dirty="0"/>
              <a:t> </a:t>
            </a:r>
            <a:r>
              <a:rPr lang="hr-HR" sz="1600" dirty="0" err="1"/>
              <a:t>performance</a:t>
            </a:r>
            <a:r>
              <a:rPr lang="hr-HR" sz="1600" dirty="0"/>
              <a:t>
👉 </a:t>
            </a:r>
            <a:r>
              <a:rPr lang="hr-HR" sz="1600" dirty="0" err="1"/>
              <a:t>Allows</a:t>
            </a:r>
            <a:r>
              <a:rPr lang="hr-HR" sz="1600" dirty="0"/>
              <a:t> </a:t>
            </a:r>
            <a:r>
              <a:rPr lang="hr-HR" sz="1600" dirty="0" err="1"/>
              <a:t>caching</a:t>
            </a:r>
            <a:r>
              <a:rPr lang="hr-HR" sz="1600" dirty="0"/>
              <a:t>, </a:t>
            </a:r>
            <a:r>
              <a:rPr lang="hr-HR" sz="1600" dirty="0" err="1"/>
              <a:t>which</a:t>
            </a:r>
            <a:r>
              <a:rPr lang="hr-HR" sz="1600" dirty="0"/>
              <a:t> </a:t>
            </a:r>
            <a:r>
              <a:rPr lang="hr-HR" sz="1600" dirty="0" err="1"/>
              <a:t>speeds</a:t>
            </a:r>
            <a:r>
              <a:rPr lang="hr-HR" sz="1600" dirty="0"/>
              <a:t> </a:t>
            </a:r>
            <a:r>
              <a:rPr lang="hr-HR" sz="1600" dirty="0" err="1"/>
              <a:t>up</a:t>
            </a:r>
            <a:r>
              <a:rPr lang="hr-HR" sz="1600" dirty="0"/>
              <a:t> </a:t>
            </a:r>
            <a:r>
              <a:rPr lang="hr-HR" sz="1600" dirty="0" err="1"/>
              <a:t>page</a:t>
            </a:r>
            <a:r>
              <a:rPr lang="hr-HR" sz="1600" dirty="0"/>
              <a:t> </a:t>
            </a:r>
            <a:r>
              <a:rPr lang="hr-HR" sz="1600" dirty="0" err="1"/>
              <a:t>loading</a:t>
            </a:r>
            <a:r>
              <a:rPr lang="hr-HR" sz="1600" dirty="0"/>
              <a:t>
👉 </a:t>
            </a:r>
            <a:r>
              <a:rPr lang="hr-HR" sz="1600" dirty="0" err="1"/>
              <a:t>The</a:t>
            </a:r>
            <a:r>
              <a:rPr lang="hr-HR" sz="1600" dirty="0"/>
              <a:t> </a:t>
            </a:r>
            <a:r>
              <a:rPr lang="hr-HR" sz="1600" dirty="0" err="1"/>
              <a:t>page</a:t>
            </a:r>
            <a:r>
              <a:rPr lang="hr-HR" sz="1600" dirty="0"/>
              <a:t> </a:t>
            </a:r>
            <a:r>
              <a:rPr lang="hr-HR" sz="1600" dirty="0" err="1"/>
              <a:t>works</a:t>
            </a:r>
            <a:r>
              <a:rPr lang="hr-HR" sz="1600" dirty="0"/>
              <a:t> </a:t>
            </a:r>
            <a:r>
              <a:rPr lang="hr-HR" sz="1600" dirty="0" err="1"/>
              <a:t>faster</a:t>
            </a:r>
            <a:r>
              <a:rPr lang="hr-HR" sz="1600" dirty="0"/>
              <a:t> </a:t>
            </a:r>
            <a:r>
              <a:rPr lang="hr-HR" sz="1600" dirty="0" err="1"/>
              <a:t>by</a:t>
            </a:r>
            <a:r>
              <a:rPr lang="hr-HR" sz="1600" dirty="0"/>
              <a:t> </a:t>
            </a:r>
            <a:r>
              <a:rPr lang="hr-HR" sz="1600" dirty="0" err="1"/>
              <a:t>displaying</a:t>
            </a:r>
            <a:r>
              <a:rPr lang="hr-HR" sz="1600" dirty="0"/>
              <a:t> </a:t>
            </a:r>
            <a:r>
              <a:rPr lang="hr-HR" sz="1600" dirty="0" err="1"/>
              <a:t>the</a:t>
            </a:r>
            <a:r>
              <a:rPr lang="hr-HR" sz="1600" dirty="0"/>
              <a:t> </a:t>
            </a:r>
            <a:r>
              <a:rPr lang="hr-HR" sz="1600" dirty="0" err="1"/>
              <a:t>content</a:t>
            </a:r>
            <a:r>
              <a:rPr lang="hr-HR" sz="1600" dirty="0"/>
              <a:t> </a:t>
            </a:r>
            <a:r>
              <a:rPr lang="hr-HR" sz="1600" dirty="0" err="1"/>
              <a:t>first</a:t>
            </a:r>
            <a:r>
              <a:rPr lang="hr-HR" sz="1600" dirty="0"/>
              <a:t>, </a:t>
            </a:r>
            <a:r>
              <a:rPr lang="hr-HR" sz="1600" dirty="0" err="1"/>
              <a:t>then</a:t>
            </a:r>
            <a:r>
              <a:rPr lang="hr-HR" sz="1600" dirty="0"/>
              <a:t> </a:t>
            </a:r>
            <a:r>
              <a:rPr lang="hr-HR" sz="1600" dirty="0" err="1"/>
              <a:t>running</a:t>
            </a:r>
            <a:r>
              <a:rPr lang="hr-HR" sz="1600" dirty="0"/>
              <a:t> </a:t>
            </a:r>
            <a:r>
              <a:rPr lang="hr-HR" sz="1600" dirty="0" err="1"/>
              <a:t>javascript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1288AF-1C3B-0DED-E17D-1E9CE8C60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55318"/>
            <a:ext cx="2417037" cy="17180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CE5D6D-AE26-FED8-60DC-CC3EB2374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205" y="2479081"/>
            <a:ext cx="3476625" cy="7524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DA6288-CDA6-65A0-A0DA-2475DD7BB97A}"/>
              </a:ext>
            </a:extLst>
          </p:cNvPr>
          <p:cNvSpPr txBox="1"/>
          <p:nvPr/>
        </p:nvSpPr>
        <p:spPr>
          <a:xfrm>
            <a:off x="6186488" y="3839519"/>
            <a:ext cx="48732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👉 The JavaScript will run before the HTML is loaded.
👉 If the script tries to change HTML elements that have not yet been loaded, we will get an error.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BDDB29-3A6B-10AF-EE6C-FCD768F6B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205" y="3318050"/>
            <a:ext cx="38671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79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73E7C-DD4B-3C74-61CF-A97EC4348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7DB788-9E6C-416D-B982-A3AE80962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INTEGRATION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D0F8FE-6982-063B-D53C-0FAF3E6E3089}"/>
              </a:ext>
            </a:extLst>
          </p:cNvPr>
          <p:cNvSpPr txBox="1"/>
          <p:nvPr/>
        </p:nvSpPr>
        <p:spPr>
          <a:xfrm>
            <a:off x="7854453" y="2003033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Exercise</a:t>
            </a:r>
            <a:endParaRPr lang="hr-H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0129A7-9D72-99C8-1295-F353D4006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760" y="2422133"/>
            <a:ext cx="2952750" cy="952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B0D06B-27AA-E908-4DA3-32678F78CAFE}"/>
              </a:ext>
            </a:extLst>
          </p:cNvPr>
          <p:cNvSpPr txBox="1"/>
          <p:nvPr/>
        </p:nvSpPr>
        <p:spPr>
          <a:xfrm>
            <a:off x="7835987" y="4608827"/>
            <a:ext cx="363057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👉 They allow us to use the data in the program correctly.
👉 They prevent errors – we cannot, for example, add a string and a number: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48A64A-D04E-9A1F-410C-007FAC7625A2}"/>
              </a:ext>
            </a:extLst>
          </p:cNvPr>
          <p:cNvSpPr txBox="1"/>
          <p:nvPr/>
        </p:nvSpPr>
        <p:spPr>
          <a:xfrm>
            <a:off x="237718" y="2187699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</a:t>
            </a:r>
            <a:r>
              <a:rPr lang="en-US" dirty="0"/>
              <a:t>String</a:t>
            </a:r>
            <a:endParaRPr lang="hr-H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43B691-9EFD-1DCD-A124-5B6807773EEA}"/>
              </a:ext>
            </a:extLst>
          </p:cNvPr>
          <p:cNvSpPr txBox="1"/>
          <p:nvPr/>
        </p:nvSpPr>
        <p:spPr>
          <a:xfrm>
            <a:off x="237718" y="4143215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</a:t>
            </a:r>
            <a:r>
              <a:rPr lang="en-US" dirty="0"/>
              <a:t>Boolean (true/false)</a:t>
            </a:r>
            <a:endParaRPr lang="hr-H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9318E4-5AC4-4880-218C-D46B24AB5938}"/>
              </a:ext>
            </a:extLst>
          </p:cNvPr>
          <p:cNvSpPr txBox="1"/>
          <p:nvPr/>
        </p:nvSpPr>
        <p:spPr>
          <a:xfrm>
            <a:off x="237718" y="5295580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</a:t>
            </a:r>
            <a:r>
              <a:rPr lang="en-US" dirty="0"/>
              <a:t>How the browser recognizes</a:t>
            </a:r>
            <a:endParaRPr lang="hr-H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7B0D85-0705-8F58-0BB2-C61B7542F0C3}"/>
              </a:ext>
            </a:extLst>
          </p:cNvPr>
          <p:cNvSpPr txBox="1"/>
          <p:nvPr/>
        </p:nvSpPr>
        <p:spPr>
          <a:xfrm>
            <a:off x="289855" y="3205171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</a:t>
            </a:r>
            <a:r>
              <a:rPr lang="en-US" dirty="0"/>
              <a:t>Numbers</a:t>
            </a:r>
            <a:endParaRPr lang="hr-HR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3DE62CD-7012-1CD8-AE11-DB37809BE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466" y="2126854"/>
            <a:ext cx="3152775" cy="44767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0E21F80-3F9F-95D7-CE13-1726A19BE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521" y="3021430"/>
            <a:ext cx="2695575" cy="59055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4491BDF-5DA6-3A69-9450-F93BA9D827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7466" y="4094442"/>
            <a:ext cx="2495550" cy="63817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E4271E5-EB13-40CD-9C9E-10D23556BB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466" y="5295580"/>
            <a:ext cx="2390775" cy="79057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8C3384D-D110-E1BA-7B36-50C23BA80A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1760" y="3467625"/>
            <a:ext cx="400050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269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7D873-4F82-340C-8297-A40CE8EFD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1BF4A2-C023-D146-05AD-33F7CC47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VARIABLE</a:t>
            </a:r>
            <a:endParaRPr lang="hr-HR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13DCEC-5449-F365-E895-FC43EC9CFA57}"/>
              </a:ext>
            </a:extLst>
          </p:cNvPr>
          <p:cNvGrpSpPr/>
          <p:nvPr/>
        </p:nvGrpSpPr>
        <p:grpSpPr>
          <a:xfrm>
            <a:off x="838200" y="3934704"/>
            <a:ext cx="6145618" cy="756942"/>
            <a:chOff x="517451" y="2301027"/>
            <a:chExt cx="6145618" cy="7569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1F7AC4D-E349-EE96-6ECA-76BF1B8FE91A}"/>
                </a:ext>
              </a:extLst>
            </p:cNvPr>
            <p:cNvSpPr txBox="1"/>
            <p:nvPr/>
          </p:nvSpPr>
          <p:spPr>
            <a:xfrm>
              <a:off x="517451" y="2301027"/>
              <a:ext cx="614561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hr-HR" dirty="0"/>
                <a:t>👉 </a:t>
              </a:r>
              <a:r>
                <a:rPr lang="en-US" dirty="0"/>
                <a:t>Declaration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3AEADA7-A422-34E0-540E-00270D43C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5042" y="2724594"/>
              <a:ext cx="1619250" cy="333375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DB4C0A8-E088-66D5-1735-18DC91E73F93}"/>
              </a:ext>
            </a:extLst>
          </p:cNvPr>
          <p:cNvGrpSpPr/>
          <p:nvPr/>
        </p:nvGrpSpPr>
        <p:grpSpPr>
          <a:xfrm>
            <a:off x="8159160" y="3029455"/>
            <a:ext cx="3771900" cy="914400"/>
            <a:chOff x="7838411" y="2047543"/>
            <a:chExt cx="3771900" cy="914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C05283-E1C6-3C1E-1462-C6036150B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38411" y="2485693"/>
              <a:ext cx="3771900" cy="47625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DCED06D-8C0A-2C2E-B253-20C6CFEE2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38411" y="2047543"/>
              <a:ext cx="3038475" cy="43815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479EEAC-1002-5986-22F0-33E22BFC209A}"/>
              </a:ext>
            </a:extLst>
          </p:cNvPr>
          <p:cNvSpPr txBox="1"/>
          <p:nvPr/>
        </p:nvSpPr>
        <p:spPr>
          <a:xfrm>
            <a:off x="8159160" y="2487640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Exercise</a:t>
            </a:r>
            <a:endParaRPr lang="hr-H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75AB05-B13B-1FFD-AE77-388B7744F948}"/>
              </a:ext>
            </a:extLst>
          </p:cNvPr>
          <p:cNvSpPr txBox="1"/>
          <p:nvPr/>
        </p:nvSpPr>
        <p:spPr>
          <a:xfrm>
            <a:off x="838200" y="4870557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</a:t>
            </a:r>
            <a:r>
              <a:rPr lang="hr-HR" dirty="0" err="1"/>
              <a:t>Change</a:t>
            </a:r>
            <a:r>
              <a:rPr lang="hr-HR" dirty="0"/>
              <a:t> </a:t>
            </a:r>
            <a:r>
              <a:rPr lang="hr-HR" dirty="0" err="1"/>
              <a:t>in</a:t>
            </a:r>
            <a:r>
              <a:rPr lang="hr-HR" dirty="0"/>
              <a:t> </a:t>
            </a:r>
            <a:r>
              <a:rPr lang="hr-HR" dirty="0" err="1"/>
              <a:t>value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468818-1718-2F5C-7AB1-03F1A80D07A7}"/>
              </a:ext>
            </a:extLst>
          </p:cNvPr>
          <p:cNvSpPr txBox="1"/>
          <p:nvPr/>
        </p:nvSpPr>
        <p:spPr>
          <a:xfrm>
            <a:off x="838200" y="2147830"/>
            <a:ext cx="61456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👉They allow data to be reused without repeating the code.</a:t>
            </a:r>
            <a:br>
              <a:rPr lang="en-US" dirty="0"/>
            </a:br>
            <a:r>
              <a:rPr lang="en-US" dirty="0"/>
              <a:t>👉 They help organize the program.</a:t>
            </a:r>
            <a:br>
              <a:rPr lang="en-US" dirty="0"/>
            </a:br>
            <a:r>
              <a:rPr lang="en-US" dirty="0"/>
              <a:t>👉 They allow you to customize and change data during program execution.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C81061A-3CA1-B2D3-F5AB-571BFD7E95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791" y="5416297"/>
            <a:ext cx="56769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18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2DBB1-7DA2-C131-6427-08740951C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FB1B8D-542D-0869-43AE-4C6E7C690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VARIABLE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C4962F-64A4-1E44-95C3-F010E5235D67}"/>
              </a:ext>
            </a:extLst>
          </p:cNvPr>
          <p:cNvSpPr txBox="1"/>
          <p:nvPr/>
        </p:nvSpPr>
        <p:spPr>
          <a:xfrm>
            <a:off x="6375915" y="2560481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LET</a:t>
            </a:r>
            <a:endParaRPr lang="hr-H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2F1722-253D-7496-B07A-20A87FB09C46}"/>
              </a:ext>
            </a:extLst>
          </p:cNvPr>
          <p:cNvSpPr txBox="1"/>
          <p:nvPr/>
        </p:nvSpPr>
        <p:spPr>
          <a:xfrm>
            <a:off x="373725" y="3262365"/>
            <a:ext cx="471376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</a:t>
            </a:r>
            <a:r>
              <a:rPr lang="en-US" sz="1400" dirty="0"/>
              <a:t>Variables defined using var are available within the entire function in which they are declared, even before the declaration itself.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F01468-07FB-4695-FBE9-3B9AAA0C557A}"/>
              </a:ext>
            </a:extLst>
          </p:cNvPr>
          <p:cNvSpPr txBox="1"/>
          <p:nvPr/>
        </p:nvSpPr>
        <p:spPr>
          <a:xfrm>
            <a:off x="6257073" y="3274026"/>
            <a:ext cx="47137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</a:t>
            </a:r>
            <a:r>
              <a:rPr lang="en-US" sz="1400" dirty="0"/>
              <a:t>Variables defined using let are only available within the block {} in which they are defined.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30B8FE-3DD9-97DE-1E6D-27D7DDE2ED99}"/>
              </a:ext>
            </a:extLst>
          </p:cNvPr>
          <p:cNvSpPr txBox="1"/>
          <p:nvPr/>
        </p:nvSpPr>
        <p:spPr>
          <a:xfrm>
            <a:off x="454134" y="2529471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VAR</a:t>
            </a:r>
            <a:endParaRPr lang="hr-HR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1D482FC-F8EF-9F75-7B20-CA96583A2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73" y="4182666"/>
            <a:ext cx="5166911" cy="17167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4AD4A99-E265-0070-1068-83CF51117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538" y="4166252"/>
            <a:ext cx="6145618" cy="179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91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F2C1E-EB4E-2055-49E6-0DB7A3EB6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E59824-78E5-8439-8D8A-7D72EE103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VARIABLE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404AFC-7846-823F-A0B9-D768D5E73D43}"/>
              </a:ext>
            </a:extLst>
          </p:cNvPr>
          <p:cNvSpPr txBox="1"/>
          <p:nvPr/>
        </p:nvSpPr>
        <p:spPr>
          <a:xfrm>
            <a:off x="6375915" y="2560481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LET</a:t>
            </a:r>
            <a:endParaRPr lang="hr-H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8E13A7-7EA6-C74D-4B7B-FB15E281D02A}"/>
              </a:ext>
            </a:extLst>
          </p:cNvPr>
          <p:cNvSpPr txBox="1"/>
          <p:nvPr/>
        </p:nvSpPr>
        <p:spPr>
          <a:xfrm>
            <a:off x="454134" y="2529471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VAR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453B4D-3654-5223-C39F-F05F71023092}"/>
              </a:ext>
            </a:extLst>
          </p:cNvPr>
          <p:cNvSpPr txBox="1"/>
          <p:nvPr/>
        </p:nvSpPr>
        <p:spPr>
          <a:xfrm>
            <a:off x="293514" y="3048627"/>
            <a:ext cx="47137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</a:t>
            </a:r>
            <a:r>
              <a:rPr lang="en-US" sz="1400" dirty="0"/>
              <a:t>VAR is "hoisted" to the top of its function, but initialized as undefined.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BEA7C8-C94C-6D25-4EC1-258F1981B060}"/>
              </a:ext>
            </a:extLst>
          </p:cNvPr>
          <p:cNvSpPr txBox="1"/>
          <p:nvPr/>
        </p:nvSpPr>
        <p:spPr>
          <a:xfrm>
            <a:off x="293514" y="4651606"/>
            <a:ext cx="47137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</a:t>
            </a:r>
            <a:r>
              <a:rPr lang="en-US" sz="1400" b="1" dirty="0"/>
              <a:t>VAR allows the same variable to be redeclared within the same scope.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D392CE-7381-07D7-B39A-1A454DB3C2CC}"/>
              </a:ext>
            </a:extLst>
          </p:cNvPr>
          <p:cNvSpPr txBox="1"/>
          <p:nvPr/>
        </p:nvSpPr>
        <p:spPr>
          <a:xfrm>
            <a:off x="6268213" y="3009576"/>
            <a:ext cx="47137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👉let </a:t>
            </a:r>
            <a:r>
              <a:rPr lang="en-US" sz="1400" dirty="0"/>
              <a:t>is also raised, but it is not initialized, so if you access it before declaring, you get a </a:t>
            </a:r>
            <a:r>
              <a:rPr lang="en-US" sz="1400" dirty="0" err="1"/>
              <a:t>ReferenceError</a:t>
            </a:r>
            <a:r>
              <a:rPr lang="en-US" sz="14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4EDB1-B070-8CBC-F9E2-F7642C2F163F}"/>
              </a:ext>
            </a:extLst>
          </p:cNvPr>
          <p:cNvSpPr txBox="1"/>
          <p:nvPr/>
        </p:nvSpPr>
        <p:spPr>
          <a:xfrm>
            <a:off x="6154799" y="4600894"/>
            <a:ext cx="4713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👉let </a:t>
            </a:r>
            <a:r>
              <a:rPr lang="en-US" sz="1400" dirty="0"/>
              <a:t>does not allow re-declaration within the same scope.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8C73DF7-D8A3-6A83-E4E5-4A0116E73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48" y="3665011"/>
            <a:ext cx="4752975" cy="7905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70ED380-FB68-EE5B-493A-C08BCDA85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068" y="3626123"/>
            <a:ext cx="5876925" cy="8858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E1DAED-3548-5E46-F6B8-1386E9AF2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148" y="5322133"/>
            <a:ext cx="2781300" cy="7905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28492A1-07D7-9F1B-79F4-F771193A3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1370" y="5124114"/>
            <a:ext cx="500062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081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446</TotalTime>
  <Words>1693</Words>
  <Application>Microsoft Office PowerPoint</Application>
  <PresentationFormat>Widescreen</PresentationFormat>
  <Paragraphs>134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Bahnschrift</vt:lpstr>
      <vt:lpstr>Bahnschrift SemiBold</vt:lpstr>
      <vt:lpstr>Bahnschrift SemiLight</vt:lpstr>
      <vt:lpstr>Calibri</vt:lpstr>
      <vt:lpstr>Calibri Light</vt:lpstr>
      <vt:lpstr>Montserrat</vt:lpstr>
      <vt:lpstr>Tema sustava Office</vt:lpstr>
      <vt:lpstr>JAVASCRIPT</vt:lpstr>
      <vt:lpstr>JAVASCRIPT</vt:lpstr>
      <vt:lpstr>JAVASCRIPT – FIRST STEPS</vt:lpstr>
      <vt:lpstr>JAVASCRIPT – INTEGRATION</vt:lpstr>
      <vt:lpstr>JAVASCRIPT – INTEGRATION</vt:lpstr>
      <vt:lpstr>JAVASCRIPT – INTEGRATION</vt:lpstr>
      <vt:lpstr>JAVASCRIPT – VARIABLE</vt:lpstr>
      <vt:lpstr>JAVASCRIPT – VARIABLE</vt:lpstr>
      <vt:lpstr>JAVASCRIPT – VARIABLE</vt:lpstr>
      <vt:lpstr>JAVASCRIPT – VARIABLE NAMING</vt:lpstr>
      <vt:lpstr>JAVASCRIPT – LENGTH</vt:lpstr>
      <vt:lpstr>JAVASCRIPT – SLICE</vt:lpstr>
      <vt:lpstr>JAVASCRIPT – MATHEMATICS</vt:lpstr>
      <vt:lpstr>JAVASCRIPT – FUNCTIONS</vt:lpstr>
      <vt:lpstr>JAVASCRIPT – FUNCTIONS</vt:lpstr>
      <vt:lpstr>JAVASCRIPT – FUNCTIONS</vt:lpstr>
      <vt:lpstr>JAVASCRIPT – FUNCTIONS</vt:lpstr>
      <vt:lpstr>JAVASCRIPT – CONDITIONS</vt:lpstr>
      <vt:lpstr>JAVASCRIPT – COMPARATORS</vt:lpstr>
      <vt:lpstr>JAVASCRIPT – LOGICAL OPERATORS</vt:lpstr>
      <vt:lpstr>JAVASCRIPT – DOM</vt:lpstr>
      <vt:lpstr>JAVASCRIPT – DOM</vt:lpstr>
      <vt:lpstr>JAVASCRIPT – DOM</vt:lpstr>
      <vt:lpstr>JAVASCRIPT – DOM</vt:lpstr>
      <vt:lpstr>JAVASCRIPT – FINAL 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prezentacija</dc:title>
  <dc:creator>Božica Bajčić</dc:creator>
  <cp:lastModifiedBy>Dino</cp:lastModifiedBy>
  <cp:revision>116</cp:revision>
  <dcterms:created xsi:type="dcterms:W3CDTF">2024-02-12T13:35:47Z</dcterms:created>
  <dcterms:modified xsi:type="dcterms:W3CDTF">2025-03-12T17:12:14Z</dcterms:modified>
</cp:coreProperties>
</file>